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3" r:id="rId3"/>
    <p:sldId id="259" r:id="rId4"/>
    <p:sldId id="262" r:id="rId5"/>
    <p:sldId id="263" r:id="rId6"/>
    <p:sldId id="264" r:id="rId7"/>
    <p:sldId id="265" r:id="rId8"/>
    <p:sldId id="266" r:id="rId9"/>
    <p:sldId id="294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90" r:id="rId20"/>
    <p:sldId id="277" r:id="rId21"/>
    <p:sldId id="278" r:id="rId22"/>
    <p:sldId id="279" r:id="rId23"/>
    <p:sldId id="291" r:id="rId24"/>
    <p:sldId id="280" r:id="rId25"/>
    <p:sldId id="281" r:id="rId26"/>
    <p:sldId id="292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3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C02BBE7E-59E8-45C4-B063-FB4552B3EFF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8787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96A05DD0-E149-4810-992E-194AEF31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77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A6EEC013-3C2C-4E0E-A060-A491EF6437D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1"/>
            <a:ext cx="5486400" cy="3600450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8787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BF2DDFA9-74ED-4888-A9CD-730DA824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45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41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48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37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39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44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61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60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972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19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16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6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873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131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140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97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948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769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930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331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54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85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47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49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59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19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DDFA9-74ED-4888-A9CD-730DA824CE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6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58BC8A-13E7-469E-9AB5-8C17E1B85F7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Relationship Id="rId5" Type="http://schemas.openxmlformats.org/officeDocument/2006/relationships/hyperlink" Target="mailto:leann.eaton@mtsu.edu" TargetMode="External"/><Relationship Id="rId4" Type="http://schemas.openxmlformats.org/officeDocument/2006/relationships/hyperlink" Target="mailto:charles.jones@mtsu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Lucida Bright" panose="02040602050505020304" pitchFamily="18" charset="0"/>
              </a:rPr>
              <a:t>TASFAA 2017</a:t>
            </a:r>
            <a:r>
              <a:rPr lang="en-US" sz="4400" b="1" dirty="0" smtClean="0">
                <a:latin typeface="Lucida Handwriting" panose="03010101010101010101" pitchFamily="66" charset="0"/>
              </a:rPr>
              <a:t/>
            </a:r>
            <a:br>
              <a:rPr lang="en-US" sz="4400" b="1" dirty="0" smtClean="0">
                <a:latin typeface="Lucida Handwriting" panose="03010101010101010101" pitchFamily="66" charset="0"/>
              </a:rPr>
            </a:br>
            <a:r>
              <a:rPr lang="en-US" sz="4400" b="1" dirty="0" smtClean="0">
                <a:latin typeface="Lucida Bright" panose="02040602050505020304" pitchFamily="18" charset="0"/>
              </a:rPr>
              <a:t>Education Is Key</a:t>
            </a:r>
            <a:endParaRPr lang="en-US" sz="4400" b="1" dirty="0"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569" y="3200400"/>
            <a:ext cx="443753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81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2895600" y="1624081"/>
            <a:ext cx="3110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Processing R2T4 </a:t>
            </a:r>
          </a:p>
        </p:txBody>
      </p:sp>
    </p:spTree>
    <p:extLst>
      <p:ext uri="{BB962C8B-B14F-4D97-AF65-F5344CB8AC3E}">
        <p14:creationId xmlns:p14="http://schemas.microsoft.com/office/powerpoint/2010/main" val="235187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533400" y="1090980"/>
            <a:ext cx="853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Official Withdrawal – All courses are dropped.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Unofficial Withdrawal – Combination of official drops and/or LDAs.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Modular - </a:t>
            </a:r>
            <a:r>
              <a:rPr lang="en-US" sz="2800" dirty="0" smtClean="0"/>
              <a:t>Is </a:t>
            </a:r>
            <a:r>
              <a:rPr lang="en-US" sz="2800" dirty="0"/>
              <a:t>the student enrolled in an upcoming </a:t>
            </a:r>
            <a:r>
              <a:rPr lang="en-US" sz="2800" dirty="0" smtClean="0"/>
              <a:t>part-of-term? Is </a:t>
            </a:r>
            <a:r>
              <a:rPr lang="en-US" sz="2800" dirty="0"/>
              <a:t>a letter of intent </a:t>
            </a:r>
            <a:r>
              <a:rPr lang="en-US" sz="2800" dirty="0" smtClean="0"/>
              <a:t>needed? MTSU’s </a:t>
            </a:r>
            <a:r>
              <a:rPr lang="en-US" sz="2800" dirty="0"/>
              <a:t>letter of intent is a Dynamic Form (</a:t>
            </a:r>
            <a:r>
              <a:rPr lang="en-US" sz="2800" dirty="0" err="1"/>
              <a:t>NextGen</a:t>
            </a:r>
            <a:r>
              <a:rPr lang="en-US" sz="2800" dirty="0" smtClean="0"/>
              <a:t>) – Receiving much better response from students.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600886" y="220541"/>
            <a:ext cx="61804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Step 1:  Has </a:t>
            </a:r>
            <a:r>
              <a:rPr lang="en-US" sz="3600" dirty="0"/>
              <a:t>the student withdrawn?	</a:t>
            </a:r>
          </a:p>
        </p:txBody>
      </p:sp>
    </p:spTree>
    <p:extLst>
      <p:ext uri="{BB962C8B-B14F-4D97-AF65-F5344CB8AC3E}">
        <p14:creationId xmlns:p14="http://schemas.microsoft.com/office/powerpoint/2010/main" val="22544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500122" y="1319938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What is the withdrawal </a:t>
            </a:r>
            <a:r>
              <a:rPr lang="en-US" sz="2400" dirty="0" smtClean="0"/>
              <a:t>date?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Make </a:t>
            </a:r>
            <a:r>
              <a:rPr lang="en-US" sz="2400" dirty="0"/>
              <a:t>sure that the student hasn’t indicated that they have ceased attendance prior to the withdrawal date either verbally or in </a:t>
            </a:r>
            <a:r>
              <a:rPr lang="en-US" sz="2400" dirty="0" smtClean="0"/>
              <a:t>writing</a:t>
            </a:r>
            <a:r>
              <a:rPr lang="en-US" sz="2400" dirty="0" smtClean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Helpful hint – Train </a:t>
            </a:r>
            <a:r>
              <a:rPr lang="en-US" sz="2400" u="sng" dirty="0" smtClean="0"/>
              <a:t>everyone</a:t>
            </a:r>
            <a:r>
              <a:rPr lang="en-US" sz="2400" dirty="0" smtClean="0"/>
              <a:t> on how to document a conversation regarding a withdrawal question!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Verify </a:t>
            </a:r>
            <a:r>
              <a:rPr lang="en-US" sz="2400" dirty="0"/>
              <a:t>start and end </a:t>
            </a:r>
            <a:r>
              <a:rPr lang="en-US" sz="2400" dirty="0" smtClean="0"/>
              <a:t>dates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Verify </a:t>
            </a:r>
            <a:r>
              <a:rPr lang="en-US" sz="2400" dirty="0"/>
              <a:t>break </a:t>
            </a:r>
            <a:r>
              <a:rPr lang="en-US" sz="2400" dirty="0" smtClean="0"/>
              <a:t>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Verify </a:t>
            </a:r>
            <a:r>
              <a:rPr lang="en-US" sz="2400" dirty="0"/>
              <a:t>charges 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Have </a:t>
            </a:r>
            <a:r>
              <a:rPr lang="en-US" sz="2400" dirty="0"/>
              <a:t>instructors reported attendance/non-attendance?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239254"/>
            <a:ext cx="75713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Step 2:  Setting </a:t>
            </a:r>
            <a:r>
              <a:rPr lang="en-US" sz="3600" dirty="0"/>
              <a:t>up the R2T4 calculation	</a:t>
            </a:r>
          </a:p>
        </p:txBody>
      </p:sp>
    </p:spTree>
    <p:extLst>
      <p:ext uri="{BB962C8B-B14F-4D97-AF65-F5344CB8AC3E}">
        <p14:creationId xmlns:p14="http://schemas.microsoft.com/office/powerpoint/2010/main" val="10724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2743200" y="232020"/>
            <a:ext cx="2016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Example - SFAWDRL</a:t>
            </a:r>
          </a:p>
        </p:txBody>
      </p:sp>
      <p:pic>
        <p:nvPicPr>
          <p:cNvPr id="10" name="Snagit_PPT546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803" y="658617"/>
            <a:ext cx="5354582" cy="3951483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6066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pic>
        <p:nvPicPr>
          <p:cNvPr id="9" name="Snagit_PPTEFE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8708"/>
            <a:ext cx="6019650" cy="444227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758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pic>
        <p:nvPicPr>
          <p:cNvPr id="9" name="Snagit_PPT7D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6804"/>
            <a:ext cx="5983877" cy="4415879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64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381000" y="804033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Is the </a:t>
            </a:r>
            <a:r>
              <a:rPr lang="en-US" sz="2800" dirty="0" smtClean="0"/>
              <a:t>aid correct? Has the student started attendance in all courses? Does aid need to be recalculated?</a:t>
            </a:r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Correct any </a:t>
            </a:r>
            <a:r>
              <a:rPr lang="en-US" sz="2800" dirty="0" err="1" smtClean="0"/>
              <a:t>overawards</a:t>
            </a:r>
            <a:r>
              <a:rPr lang="en-US" sz="2800" dirty="0" smtClean="0"/>
              <a:t> prior to R2T4 </a:t>
            </a:r>
            <a:r>
              <a:rPr lang="en-US" sz="2800" dirty="0" err="1" smtClean="0"/>
              <a:t>calcualtion</a:t>
            </a:r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LDAs on or before census date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Prior to start of a later POT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Non-Title IV eligible courses such as Repeats, audit, etc.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Comment Code 399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*If on or before census, recalculate any state aid  institutional aid, etc.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219200" y="232020"/>
            <a:ext cx="6325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Step 3:  Verifying Aid </a:t>
            </a:r>
            <a:r>
              <a:rPr lang="en-US" sz="3600" dirty="0"/>
              <a:t>Eligibility	</a:t>
            </a:r>
          </a:p>
        </p:txBody>
      </p:sp>
    </p:spTree>
    <p:extLst>
      <p:ext uri="{BB962C8B-B14F-4D97-AF65-F5344CB8AC3E}">
        <p14:creationId xmlns:p14="http://schemas.microsoft.com/office/powerpoint/2010/main" val="17868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457200" y="1175215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Make </a:t>
            </a:r>
            <a:r>
              <a:rPr lang="en-US" sz="2400" dirty="0"/>
              <a:t>sure disbursed aid is correct, and that any aid that should be counted as “aid that could have been disbursed” is included in the </a:t>
            </a:r>
            <a:r>
              <a:rPr lang="en-US" sz="2400" dirty="0" smtClean="0"/>
              <a:t>calculation.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At </a:t>
            </a:r>
            <a:r>
              <a:rPr lang="en-US" sz="2400" dirty="0"/>
              <a:t>MTSU, Pell Grant is reduced automatically through census (PRD). You must decide whether or not to disburse the eligible amount before completing the calculation</a:t>
            </a:r>
            <a:r>
              <a:rPr lang="en-US" sz="24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Use net amounts for Federal Direct Loans.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 some cases, a manual calculation will be required.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905000" y="232020"/>
            <a:ext cx="5639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Step 4:  R2T4 </a:t>
            </a:r>
            <a:r>
              <a:rPr lang="en-US" sz="3600" dirty="0"/>
              <a:t>Calculation	</a:t>
            </a:r>
          </a:p>
        </p:txBody>
      </p:sp>
    </p:spTree>
    <p:extLst>
      <p:ext uri="{BB962C8B-B14F-4D97-AF65-F5344CB8AC3E}">
        <p14:creationId xmlns:p14="http://schemas.microsoft.com/office/powerpoint/2010/main" val="13618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457200" y="1609475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 </a:t>
            </a:r>
            <a:r>
              <a:rPr lang="en-US" sz="2800" dirty="0" smtClean="0"/>
              <a:t>printers!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MTSU </a:t>
            </a:r>
            <a:r>
              <a:rPr lang="en-US" sz="2800" dirty="0"/>
              <a:t>uses </a:t>
            </a:r>
            <a:r>
              <a:rPr lang="en-US" sz="2800" dirty="0" err="1"/>
              <a:t>Snagit</a:t>
            </a:r>
            <a:r>
              <a:rPr lang="en-US" sz="2800" dirty="0"/>
              <a:t> (screen capture program) to capture Banner screens and then to notate if needed.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images are then imported into </a:t>
            </a:r>
            <a:r>
              <a:rPr lang="en-US" sz="2800" dirty="0" smtClean="0"/>
              <a:t>BDMS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is very important to document the withdrawal.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232020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Documentation	</a:t>
            </a:r>
          </a:p>
        </p:txBody>
      </p:sp>
    </p:spTree>
    <p:extLst>
      <p:ext uri="{BB962C8B-B14F-4D97-AF65-F5344CB8AC3E}">
        <p14:creationId xmlns:p14="http://schemas.microsoft.com/office/powerpoint/2010/main" val="20575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>
            <a:off x="3048000" y="1752600"/>
            <a:ext cx="31707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Notification</a:t>
            </a:r>
          </a:p>
        </p:txBody>
      </p:sp>
    </p:spTree>
    <p:extLst>
      <p:ext uri="{BB962C8B-B14F-4D97-AF65-F5344CB8AC3E}">
        <p14:creationId xmlns:p14="http://schemas.microsoft.com/office/powerpoint/2010/main" val="353242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1447800"/>
            <a:ext cx="9144000" cy="1641490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R2T4 for Credit Hour Programs and Modules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143000" y="2627625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MTSU’s Withdrawal Process - Identification to Notification</a:t>
            </a:r>
          </a:p>
        </p:txBody>
      </p:sp>
    </p:spTree>
    <p:extLst>
      <p:ext uri="{BB962C8B-B14F-4D97-AF65-F5344CB8AC3E}">
        <p14:creationId xmlns:p14="http://schemas.microsoft.com/office/powerpoint/2010/main" val="2786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381000" y="1143348"/>
            <a:ext cx="853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MTSU’s withdrawal letters are automated via </a:t>
            </a:r>
            <a:r>
              <a:rPr lang="en-US" sz="2800" dirty="0" smtClean="0"/>
              <a:t>Argos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ROAUSDF </a:t>
            </a:r>
            <a:r>
              <a:rPr lang="en-US" sz="2800" dirty="0"/>
              <a:t>is coded for the type of withdrawal, which then triggers Argos to run the report for that specific </a:t>
            </a:r>
            <a:r>
              <a:rPr lang="en-US" sz="2800" dirty="0" smtClean="0"/>
              <a:t>letter.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letter is generated the next morning, emailed to the student, a copy placed into a network folder for </a:t>
            </a:r>
            <a:r>
              <a:rPr lang="en-US" sz="2800" dirty="0" smtClean="0"/>
              <a:t>printing and mailing, </a:t>
            </a:r>
            <a:r>
              <a:rPr lang="en-US" sz="2800" dirty="0"/>
              <a:t>and finally imaged and indexed to </a:t>
            </a:r>
            <a:r>
              <a:rPr lang="en-US" sz="2800" dirty="0" smtClean="0"/>
              <a:t>BDMS.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MTSU </a:t>
            </a:r>
            <a:r>
              <a:rPr lang="en-US" sz="2800" dirty="0"/>
              <a:t>uses AXRM to image the letters to BDMS.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62400" y="201131"/>
            <a:ext cx="1165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Argos</a:t>
            </a:r>
          </a:p>
        </p:txBody>
      </p:sp>
    </p:spTree>
    <p:extLst>
      <p:ext uri="{BB962C8B-B14F-4D97-AF65-F5344CB8AC3E}">
        <p14:creationId xmlns:p14="http://schemas.microsoft.com/office/powerpoint/2010/main" val="3449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2743200" y="232020"/>
            <a:ext cx="2210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Example - ROAUSDF</a:t>
            </a:r>
          </a:p>
        </p:txBody>
      </p:sp>
      <p:pic>
        <p:nvPicPr>
          <p:cNvPr id="9" name="Snagit_PPTBCD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632130"/>
            <a:ext cx="5204460" cy="3840699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8662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457200" y="1609475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Official Withdrawal – </a:t>
            </a:r>
            <a:r>
              <a:rPr lang="en-US" sz="2800" dirty="0" smtClean="0"/>
              <a:t>R2T44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Official </a:t>
            </a:r>
            <a:r>
              <a:rPr lang="en-US" sz="2800" dirty="0"/>
              <a:t>Withdrawal 60% - </a:t>
            </a:r>
            <a:r>
              <a:rPr lang="en-US" sz="2800" dirty="0" smtClean="0"/>
              <a:t>R2T4460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Unofficial </a:t>
            </a:r>
            <a:r>
              <a:rPr lang="en-US" sz="2800" dirty="0"/>
              <a:t>Withdrawal – </a:t>
            </a:r>
            <a:r>
              <a:rPr lang="en-US" sz="2800" dirty="0" smtClean="0"/>
              <a:t>R2T47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Unofficial </a:t>
            </a:r>
            <a:r>
              <a:rPr lang="en-US" sz="2800" dirty="0"/>
              <a:t>Withdrawal 60% - </a:t>
            </a:r>
            <a:r>
              <a:rPr lang="en-US" sz="2800" dirty="0" smtClean="0"/>
              <a:t>R2T4760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Modular </a:t>
            </a:r>
            <a:r>
              <a:rPr lang="en-US" sz="2800" dirty="0"/>
              <a:t>Withdrawal – </a:t>
            </a:r>
            <a:r>
              <a:rPr lang="en-US" sz="2800" dirty="0" smtClean="0"/>
              <a:t>R2T4A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Modular </a:t>
            </a:r>
            <a:r>
              <a:rPr lang="en-US" sz="2800" dirty="0"/>
              <a:t>Withdrawal 60% - R2T4A60</a:t>
            </a:r>
          </a:p>
        </p:txBody>
      </p:sp>
      <p:sp>
        <p:nvSpPr>
          <p:cNvPr id="8" name="Rectangle 7"/>
          <p:cNvSpPr/>
          <p:nvPr/>
        </p:nvSpPr>
        <p:spPr>
          <a:xfrm>
            <a:off x="2438400" y="251533"/>
            <a:ext cx="4801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Withdrawal Letter Codes	</a:t>
            </a:r>
          </a:p>
        </p:txBody>
      </p:sp>
    </p:spTree>
    <p:extLst>
      <p:ext uri="{BB962C8B-B14F-4D97-AF65-F5344CB8AC3E}">
        <p14:creationId xmlns:p14="http://schemas.microsoft.com/office/powerpoint/2010/main" val="31045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>
            <a:off x="1752600" y="1676400"/>
            <a:ext cx="59675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/>
              <a:t>End-of-Term </a:t>
            </a:r>
            <a:r>
              <a:rPr lang="en-US" sz="5400" dirty="0"/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23180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228600" y="1609475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MTSU’s grading policy requires that instructors report LDAs for students that are assigned a grade of </a:t>
            </a:r>
            <a:r>
              <a:rPr lang="en-US" sz="2800" dirty="0" smtClean="0"/>
              <a:t>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This </a:t>
            </a:r>
            <a:r>
              <a:rPr lang="en-US" sz="2800" dirty="0"/>
              <a:t>creates many unofficial withdrawals at the end of the term.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232020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Grading Policy	</a:t>
            </a:r>
          </a:p>
        </p:txBody>
      </p:sp>
    </p:spTree>
    <p:extLst>
      <p:ext uri="{BB962C8B-B14F-4D97-AF65-F5344CB8AC3E}">
        <p14:creationId xmlns:p14="http://schemas.microsoft.com/office/powerpoint/2010/main" val="21449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228600" y="1609475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Argos report to identify students that have officially withdrawn with an added </a:t>
            </a:r>
            <a:r>
              <a:rPr lang="en-US" sz="2800" dirty="0" smtClean="0"/>
              <a:t>LDA.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Argos </a:t>
            </a:r>
            <a:r>
              <a:rPr lang="en-US" sz="2800" dirty="0"/>
              <a:t>report to identify students that have unofficially withdrawn with an earned grade.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232020"/>
            <a:ext cx="3798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End-of-Term </a:t>
            </a:r>
            <a:r>
              <a:rPr lang="en-US" sz="3600" dirty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173638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>
            <a:off x="2895600" y="1981200"/>
            <a:ext cx="1875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        Q &amp;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22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381000" y="1281112"/>
            <a:ext cx="853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Isaac Jones</a:t>
            </a:r>
          </a:p>
          <a:p>
            <a:r>
              <a:rPr lang="en-US" sz="2800" dirty="0">
                <a:hlinkClick r:id="rId4"/>
              </a:rPr>
              <a:t>charles.jones@mtsu.edu</a:t>
            </a:r>
            <a:endParaRPr lang="en-US" sz="2800" dirty="0"/>
          </a:p>
          <a:p>
            <a:r>
              <a:rPr lang="en-US" sz="2800" dirty="0"/>
              <a:t>615-898-5151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Leann Eaton</a:t>
            </a:r>
          </a:p>
          <a:p>
            <a:r>
              <a:rPr lang="en-US" sz="2800" dirty="0">
                <a:hlinkClick r:id="rId5"/>
              </a:rPr>
              <a:t>leann.eaton@mtsu.edu</a:t>
            </a:r>
            <a:endParaRPr lang="en-US" sz="2800" dirty="0"/>
          </a:p>
          <a:p>
            <a:r>
              <a:rPr lang="en-US" sz="2800" dirty="0"/>
              <a:t>615-898-2246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232020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Contact Info	</a:t>
            </a:r>
          </a:p>
        </p:txBody>
      </p:sp>
    </p:spTree>
    <p:extLst>
      <p:ext uri="{BB962C8B-B14F-4D97-AF65-F5344CB8AC3E}">
        <p14:creationId xmlns:p14="http://schemas.microsoft.com/office/powerpoint/2010/main" val="8522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>
            <a:off x="3048000" y="1752600"/>
            <a:ext cx="36420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Identification </a:t>
            </a:r>
          </a:p>
        </p:txBody>
      </p:sp>
    </p:spTree>
    <p:extLst>
      <p:ext uri="{BB962C8B-B14F-4D97-AF65-F5344CB8AC3E}">
        <p14:creationId xmlns:p14="http://schemas.microsoft.com/office/powerpoint/2010/main" val="14320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457200" y="1609475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Reports from the </a:t>
            </a:r>
            <a:r>
              <a:rPr lang="en-US" sz="2800" dirty="0" smtClean="0"/>
              <a:t>Registrar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Reports </a:t>
            </a:r>
            <a:r>
              <a:rPr lang="en-US" sz="2800" dirty="0"/>
              <a:t>from the Bursar (checking </a:t>
            </a:r>
            <a:r>
              <a:rPr lang="en-US" sz="2800" dirty="0" smtClean="0"/>
              <a:t>charges)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Reports </a:t>
            </a:r>
            <a:r>
              <a:rPr lang="en-US" sz="2800" dirty="0"/>
              <a:t>from the Withdrawal Office (backdated withdrawals)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232020"/>
            <a:ext cx="3584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Official Withdrawals</a:t>
            </a:r>
          </a:p>
        </p:txBody>
      </p:sp>
    </p:spTree>
    <p:extLst>
      <p:ext uri="{BB962C8B-B14F-4D97-AF65-F5344CB8AC3E}">
        <p14:creationId xmlns:p14="http://schemas.microsoft.com/office/powerpoint/2010/main" val="38823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457200" y="1609475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Banner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Attendance adjustment report (Argos)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232020"/>
            <a:ext cx="39785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Unofficial Withdrawals</a:t>
            </a:r>
          </a:p>
        </p:txBody>
      </p:sp>
    </p:spTree>
    <p:extLst>
      <p:ext uri="{BB962C8B-B14F-4D97-AF65-F5344CB8AC3E}">
        <p14:creationId xmlns:p14="http://schemas.microsoft.com/office/powerpoint/2010/main" val="42588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533400" y="1123166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Modular Withdrawal Report (SQL)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232020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Modular Withdrawals	</a:t>
            </a:r>
          </a:p>
        </p:txBody>
      </p:sp>
    </p:spTree>
    <p:extLst>
      <p:ext uri="{BB962C8B-B14F-4D97-AF65-F5344CB8AC3E}">
        <p14:creationId xmlns:p14="http://schemas.microsoft.com/office/powerpoint/2010/main" val="119114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pic>
        <p:nvPicPr>
          <p:cNvPr id="9" name="Snagit_PPT7E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6640"/>
            <a:ext cx="7743568" cy="428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7"/>
            <a:ext cx="7010400" cy="54927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dirty="0"/>
          </a:p>
          <a:p>
            <a:pPr algn="ctr"/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457200" y="1609475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use a report in Argos to capture student information shortly before students are </a:t>
            </a:r>
            <a:r>
              <a:rPr lang="en-US" sz="2800" dirty="0" smtClean="0"/>
              <a:t>purged.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 </a:t>
            </a:r>
            <a:r>
              <a:rPr lang="en-US" sz="2800" dirty="0"/>
              <a:t>then use that information to contact instructors and determine if the student is eligible for a post-withdrawal disbursement.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232020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Purged Students	</a:t>
            </a:r>
          </a:p>
        </p:txBody>
      </p:sp>
    </p:spTree>
    <p:extLst>
      <p:ext uri="{BB962C8B-B14F-4D97-AF65-F5344CB8AC3E}">
        <p14:creationId xmlns:p14="http://schemas.microsoft.com/office/powerpoint/2010/main" val="8630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731836"/>
            <a:ext cx="7010400" cy="3763963"/>
          </a:xfrm>
          <a:prstGeom prst="rect">
            <a:avLst/>
          </a:prstGeom>
        </p:spPr>
        <p:txBody>
          <a:bodyPr bIns="91440" anchor="ctr" anchorCtr="0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ID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Name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Activity Date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Attendance Confirmation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Attendance Confirmation Date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Course Registration Number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Course ID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Part-of-Term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LDA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Registration Status Code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>
                <a:latin typeface="+mn-lt"/>
              </a:rPr>
              <a:t>Registration Status </a:t>
            </a:r>
            <a:r>
              <a:rPr lang="en-US" sz="6400" dirty="0" smtClean="0">
                <a:latin typeface="+mn-lt"/>
              </a:rPr>
              <a:t>Date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Term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User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Transaction Date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Aid Indicator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Faculty Member’s Name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400" dirty="0" smtClean="0">
                <a:latin typeface="+mn-lt"/>
              </a:rPr>
              <a:t>Faculty Member’s Email Address</a:t>
            </a:r>
            <a:endParaRPr lang="en-US" sz="6400" dirty="0">
              <a:latin typeface="+mn-lt"/>
            </a:endParaRPr>
          </a:p>
          <a:p>
            <a:pPr algn="ctr"/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1342209" y="201264"/>
            <a:ext cx="70645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Purged </a:t>
            </a:r>
            <a:r>
              <a:rPr lang="en-US" sz="3600" dirty="0" smtClean="0"/>
              <a:t>Students – Information in Report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13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0">
      <a:dk1>
        <a:sysClr val="windowText" lastClr="000000"/>
      </a:dk1>
      <a:lt1>
        <a:sysClr val="window" lastClr="FFFFFF"/>
      </a:lt1>
      <a:dk2>
        <a:srgbClr val="212745"/>
      </a:dk2>
      <a:lt2>
        <a:srgbClr val="FFECD9"/>
      </a:lt2>
      <a:accent1>
        <a:srgbClr val="00B0F0"/>
      </a:accent1>
      <a:accent2>
        <a:srgbClr val="0070C0"/>
      </a:accent2>
      <a:accent3>
        <a:srgbClr val="A7EA52"/>
      </a:accent3>
      <a:accent4>
        <a:srgbClr val="5DCEAF"/>
      </a:accent4>
      <a:accent5>
        <a:srgbClr val="FFD965"/>
      </a:accent5>
      <a:accent6>
        <a:srgbClr val="F14124"/>
      </a:accent6>
      <a:hlink>
        <a:srgbClr val="56C7AA"/>
      </a:hlink>
      <a:folHlink>
        <a:srgbClr val="00B05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818</Words>
  <Application>Microsoft Office PowerPoint</Application>
  <PresentationFormat>On-screen Show (4:3)</PresentationFormat>
  <Paragraphs>176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Franklin Gothic Book</vt:lpstr>
      <vt:lpstr>Lucida Bright</vt:lpstr>
      <vt:lpstr>Lucida Fax</vt:lpstr>
      <vt:lpstr>Lucida Handwriting</vt:lpstr>
      <vt:lpstr>Perpetua</vt:lpstr>
      <vt:lpstr>Wingdings 2</vt:lpstr>
      <vt:lpstr>Equity</vt:lpstr>
      <vt:lpstr>TASFAA 2017 Education Is Key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  <vt:lpstr>TASFAA 2017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LeJeune</dc:creator>
  <cp:lastModifiedBy>Leann Eaton</cp:lastModifiedBy>
  <cp:revision>27</cp:revision>
  <cp:lastPrinted>2017-03-22T15:18:15Z</cp:lastPrinted>
  <dcterms:created xsi:type="dcterms:W3CDTF">2015-03-19T18:44:15Z</dcterms:created>
  <dcterms:modified xsi:type="dcterms:W3CDTF">2017-03-22T20:25:00Z</dcterms:modified>
</cp:coreProperties>
</file>